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Inter Tight ExtraBold"/>
      <p:bold r:id="rId21"/>
      <p:boldItalic r:id="rId22"/>
    </p:embeddedFont>
    <p:embeddedFont>
      <p:font typeface="Inter Tigh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TightExtraBold-boldItalic.fntdata"/><Relationship Id="rId21" Type="http://schemas.openxmlformats.org/officeDocument/2006/relationships/font" Target="fonts/InterTightExtraBold-bold.fntdata"/><Relationship Id="rId24" Type="http://schemas.openxmlformats.org/officeDocument/2006/relationships/font" Target="fonts/InterTight-bold.fntdata"/><Relationship Id="rId23" Type="http://schemas.openxmlformats.org/officeDocument/2006/relationships/font" Target="fonts/InterT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Tight-boldItalic.fntdata"/><Relationship Id="rId25" Type="http://schemas.openxmlformats.org/officeDocument/2006/relationships/font" Target="fonts/InterT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51203ee2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51203ee2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51203ee2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51203ee2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51203ee2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51203ee2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51203ee2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51203ee2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51203ee2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51203ee2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51203ee2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51203ee2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4fe5fbce3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4fe5fbce3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fe5fbce3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fe5fbce3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64021cb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64021cb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64021cb0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64021cb0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51203ee2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51203ee2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51203ee2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051203ee2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51203ee2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051203ee2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51203ee2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51203ee2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title="Prezentacja_Konferencj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title="Prezentacja_Konferencja (1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768900" y="1617450"/>
            <a:ext cx="7468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768900" y="2646550"/>
            <a:ext cx="7403700" cy="13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800"/>
              <a:buFont typeface="Inter Tight ExtraBold"/>
              <a:buChar char="●"/>
              <a:defRPr sz="1800">
                <a:solidFill>
                  <a:srgbClr val="352F44"/>
                </a:solidFill>
                <a:latin typeface="Inter Tight ExtraBold"/>
                <a:ea typeface="Inter Tight ExtraBold"/>
                <a:cs typeface="Inter Tight ExtraBold"/>
                <a:sym typeface="Inter Tight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○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■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●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○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■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●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○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■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614800" y="1457275"/>
            <a:ext cx="79059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title="3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2800"/>
              <a:buFont typeface="Inter Tight ExtraBold"/>
              <a:buNone/>
              <a:defRPr sz="2800">
                <a:solidFill>
                  <a:srgbClr val="352F44"/>
                </a:solidFill>
                <a:latin typeface="Inter Tight ExtraBold"/>
                <a:ea typeface="Inter Tight ExtraBold"/>
                <a:cs typeface="Inter Tight ExtraBold"/>
                <a:sym typeface="Inter Tigh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800"/>
              <a:buFont typeface="Inter Tight ExtraBold"/>
              <a:buChar char="●"/>
              <a:defRPr sz="1800">
                <a:solidFill>
                  <a:srgbClr val="352F44"/>
                </a:solidFill>
                <a:latin typeface="Inter Tight ExtraBold"/>
                <a:ea typeface="Inter Tight ExtraBold"/>
                <a:cs typeface="Inter Tight ExtraBold"/>
                <a:sym typeface="Inter Tight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○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■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●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○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2F44"/>
              </a:buClr>
              <a:buSzPts val="1400"/>
              <a:buFont typeface="Inter Tight"/>
              <a:buChar char="■"/>
              <a:defRPr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●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○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Tight"/>
              <a:buChar char="■"/>
              <a:defRPr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675" y="588700"/>
            <a:ext cx="5293326" cy="396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Wieloletnie Ramy Finansowe 2028-2034 (1)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614800" y="1457275"/>
            <a:ext cx="79059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Lepsza Polityka Spójności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ścisłe powiązanie funduszy z celami Rozporządzenia i Krajowym Planem Odbudowy Zasobów Przyrodniczych,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odświeżenie koncepcji earmarkingu 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usprawnienie wdrażania (wspieranie beneficjentów*)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Wzmocnienie zasady DNSH (promowanie najlepszych rozwiązań dla klimatu i przyrody)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Wieloletnie Ramy Finansowe 2028-2034 (2)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614800" y="1457275"/>
            <a:ext cx="79059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Większy budżet i ambicje polityki (cele długoterminowe):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nie mniej niż połowa na zieloną transformację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konkretne działania prowadzące do konkretnych celów (elastyczność tak, ale w ramach wyznaczonych przez </a:t>
            </a:r>
            <a:r>
              <a:rPr lang="pl" u="sng">
                <a:latin typeface="Inter Tight"/>
                <a:ea typeface="Inter Tight"/>
                <a:cs typeface="Inter Tight"/>
                <a:sym typeface="Inter Tight"/>
              </a:rPr>
              <a:t>konkretne definicje</a:t>
            </a: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 i mierzalne wskaźniki rezultatu)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Wzmocnienie wymiaru środowiskowego: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adaptacja do zmian klimatu wyłącznie w oparciu o NBS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koncentracja środków na adaptacji ↔ ochronie bioróżnorodności tj. utworzenie dedykowanego  Funduszu na rzecz Bioróżnorodności wspierającego działania wdrażające NRL / środki przewidziane w krajowych planach odbudowy zasobów przyrodniczych*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Wieloletnie Ramy Finansowe 2028-2034 (3)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14800" y="1457275"/>
            <a:ext cx="3750000" cy="34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W dyskusji nad nowymi Wieloletnimi Ramami Finansowymi musimy uwzględniać nie tylko konieczność wdrażania krajowych planów odbudowy zasobów przyrodniczych, ale i doświadczenia z obecnej perspektywy finansowej w obszarach, których NRL dotyczy. Te doświadczenia muszą się przełożyć też na lepiej zaprogramowane fundusze na poziomie krajowym – lepsze programy, SZOPPy, kryteria.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500" y="1457275"/>
            <a:ext cx="2026078" cy="285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800" y="1810375"/>
            <a:ext cx="2148900" cy="2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Cele NRL a fundusze 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614800" y="1457275"/>
            <a:ext cx="7905900" cy="30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Inter Tight"/>
                <a:ea typeface="Inter Tight"/>
                <a:cs typeface="Inter Tight"/>
                <a:sym typeface="Inter Tight"/>
              </a:rPr>
              <a:t>Jest jeszcze czas!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są jeszcze środki, które można wykorzystać dobrze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jest jeszcze czas, aby wesprzeć beneficjentów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jest jeszcze czas, aby dzięki narzędziu jakim są kryteria wyboru projektów, wspierać projekty wartościowe w kontekście celów NRL,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jest jeszcze czas, by zatrzymać wsparcie dla projektów, które idą w poprzek celom NRL,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jest jeszcze czas, by wykorzystać doświadczenia z poprzednich perspektyw do pracy nad WRF i programowaniem funduszy w nowej perspektywie finansowej.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Dziękuję!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950" y="1527613"/>
            <a:ext cx="2564325" cy="25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199" y="1252238"/>
            <a:ext cx="4155500" cy="31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768900" y="2812300"/>
            <a:ext cx="7745400" cy="14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52F44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rPr>
              <a:t>Marta Majka Wiśniewska, Koalicja 10%, Fundacja Greenmind</a:t>
            </a:r>
            <a:endParaRPr sz="1700">
              <a:solidFill>
                <a:srgbClr val="352F44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rPr>
              <a:t>prowadzenie: Krzysztof Mrozek, </a:t>
            </a:r>
            <a:r>
              <a:rPr lang="pl" sz="1700">
                <a:solidFill>
                  <a:srgbClr val="352F44"/>
                </a:solidFill>
                <a:latin typeface="Inter Tight"/>
                <a:ea typeface="Inter Tight"/>
                <a:cs typeface="Inter Tight"/>
                <a:sym typeface="Inter Tight"/>
              </a:rPr>
              <a:t>Polska Zielona Sieć</a:t>
            </a:r>
            <a:endParaRPr sz="1700">
              <a:solidFill>
                <a:srgbClr val="352F44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768900" y="1402775"/>
            <a:ext cx="7919700" cy="13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/>
              <a:t>Finansowanie prawa o odbudowie przyrody (NRL) z polityki spójności</a:t>
            </a:r>
            <a:endParaRPr sz="4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614800" y="368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Cele NRL a fundusze UE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Polityka Spójności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13" y="1091325"/>
            <a:ext cx="8696870" cy="35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650" y="2302000"/>
            <a:ext cx="1226975" cy="14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2659">
            <a:off x="4538344" y="1429519"/>
            <a:ext cx="1226975" cy="16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Fundusze UE na lata 2021-2027 (1)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614800" y="1457275"/>
            <a:ext cx="79059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Cele Strategii Bioróżnorodności UE (=NRL) w Umowie Partnerstwa, m.in. w obszarach: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wzmacnianie ochrony dziedzictwa przyrodniczego i różnorodności biologicznej oraz zielonej infrastruktury,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przystosowanie do zmian klimatu i zapobieganie ryzyku klęsk żywiołowych oraz katastrof, wsparcie odporności i podejścia ekosystemowego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Fundusze UE na lata 2021-2027 (2)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614800" y="1457275"/>
            <a:ext cx="8014200" cy="31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Inter Tight"/>
                <a:ea typeface="Inter Tight"/>
                <a:cs typeface="Inter Tight"/>
                <a:sym typeface="Inter Tight"/>
              </a:rPr>
              <a:t>FEnIKS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FENX.01.02 – Adaptacja terenów zurbanizowanych do zmian klimatu – 560 mln euro z FS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FENX.02.04 – Adaptacja do zmian klimatu, zapobieganie klęskom i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katastrofom –  1 406 mln euro z EFRR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FENX.01.05 – Ochrona przyrody i rozwój zielonej infrastruktury – </a:t>
            </a:r>
            <a:br>
              <a:rPr lang="pl">
                <a:latin typeface="Inter Tight"/>
                <a:ea typeface="Inter Tight"/>
                <a:cs typeface="Inter Tight"/>
                <a:sym typeface="Inter Tight"/>
              </a:rPr>
            </a:b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310 mln euro z FS 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Inter Tight"/>
              <a:ea typeface="Inter Tight"/>
              <a:cs typeface="Inter Tight"/>
              <a:sym typeface="Inter T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400">
                <a:latin typeface="Inter Tight"/>
                <a:ea typeface="Inter Tight"/>
                <a:cs typeface="Inter Tight"/>
                <a:sym typeface="Inter Tight"/>
              </a:rPr>
              <a:t>wsparcie zieleni miejskiej (poddziałanie 5a) 2 oraz „odbetonowanie” terenów miejskich (5b)</a:t>
            </a:r>
            <a:endParaRPr sz="1400"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Fundusze UE na lata 2021-2027 (3)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614800" y="1457275"/>
            <a:ext cx="8014200" cy="31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Inter Tight"/>
                <a:ea typeface="Inter Tight"/>
                <a:cs typeface="Inter Tight"/>
                <a:sym typeface="Inter Tight"/>
              </a:rPr>
              <a:t>Polska Wschodnia</a:t>
            </a:r>
            <a:endParaRPr b="1"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FEPW.02.02 –  Adaptacja do zmian klimatu – 214 mln euro z EFRR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Inter Tight"/>
              <a:buChar char="●"/>
            </a:pPr>
            <a:r>
              <a:rPr lang="pl">
                <a:latin typeface="Inter Tight"/>
                <a:ea typeface="Inter Tight"/>
                <a:cs typeface="Inter Tight"/>
                <a:sym typeface="Inter Tight"/>
              </a:rPr>
              <a:t>FEPW.02.03 –  Bioróżnorodność – 55 mln euro z EFRR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Fundusze UE na lata 2021-2027 (4)</a:t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614800" y="1457275"/>
            <a:ext cx="8014200" cy="31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pl">
                <a:latin typeface="Inter Tight"/>
                <a:ea typeface="Inter Tight"/>
                <a:cs typeface="Inter Tight"/>
                <a:sym typeface="Inter Tight"/>
              </a:rPr>
              <a:t>16 regionów</a:t>
            </a:r>
            <a:endParaRPr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99" y="2010351"/>
            <a:ext cx="6327199" cy="242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614800" y="749825"/>
            <a:ext cx="79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Ale…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200" y="1337375"/>
            <a:ext cx="5223600" cy="316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400" y="442913"/>
            <a:ext cx="567690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onferencj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